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141" d="100"/>
          <a:sy n="141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6045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92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01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16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632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43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05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12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499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22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800058" y="-1039075"/>
            <a:ext cx="8520600" cy="2052600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Understanding Martian Subsurface Geochemistry using the Dynamic Albedo of Neutrons Instrument on the Mars Science Laboratory Curiosity Rover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872825" y="194050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Jack Lightholder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Mentor: Dr. Craig Hardgrove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381">
            <a:alpha val="70380"/>
          </a:srgbClr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96099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/>
              <a:t>Dynamic Albedo of Neutrons (DAN) Instrument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5364" y="1070450"/>
            <a:ext cx="4875935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Monitor backscatter time of neutrons to inform subsurface Martian geochemistry.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Pulse Neutron Generator (PNG)</a:t>
            </a:r>
          </a:p>
          <a:p>
            <a:pPr marL="971550" lvl="1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Output will decay over mission duration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He</a:t>
            </a:r>
            <a:r>
              <a:rPr lang="en" baseline="30000" dirty="0"/>
              <a:t>3</a:t>
            </a:r>
            <a:r>
              <a:rPr lang="en" dirty="0"/>
              <a:t> Detector tubes</a:t>
            </a:r>
          </a:p>
          <a:p>
            <a:pPr marL="971550" lvl="1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Cadmium coated (thermal neutron detection)</a:t>
            </a:r>
          </a:p>
          <a:p>
            <a:pPr marL="971550" lvl="1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Lead coated (epithermal neutron detection) 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299" y="1070450"/>
            <a:ext cx="4182700" cy="272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299" y="3696725"/>
            <a:ext cx="4182700" cy="14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381">
            <a:alpha val="70380"/>
          </a:srgbClr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99758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Experimental Results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972458"/>
            <a:ext cx="8832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434343"/>
              </a:buClr>
              <a:buFont typeface="Arial" charset="0"/>
              <a:buChar char="•"/>
            </a:pPr>
            <a:r>
              <a:rPr lang="en" dirty="0">
                <a:solidFill>
                  <a:srgbClr val="434343"/>
                </a:solidFill>
              </a:rPr>
              <a:t>Thermal and Epithermal neutron counts over time</a:t>
            </a:r>
            <a:r>
              <a:rPr lang="en" dirty="0" smtClean="0">
                <a:solidFill>
                  <a:srgbClr val="434343"/>
                </a:solidFill>
              </a:rPr>
              <a:t>.</a:t>
            </a:r>
            <a:endParaRPr lang="en-US" dirty="0" smtClean="0">
              <a:solidFill>
                <a:srgbClr val="434343"/>
              </a:solidFill>
            </a:endParaRPr>
          </a:p>
          <a:p>
            <a:pPr marL="514350" indent="-285750">
              <a:buClr>
                <a:srgbClr val="434343"/>
              </a:buClr>
              <a:buFont typeface="Arial" charset="0"/>
              <a:buChar char="•"/>
            </a:pPr>
            <a:r>
              <a:rPr lang="en" dirty="0">
                <a:solidFill>
                  <a:srgbClr val="434343"/>
                </a:solidFill>
              </a:rPr>
              <a:t>Snapshot of a local geochemistry.</a:t>
            </a:r>
          </a:p>
          <a:p>
            <a:pPr marL="514350" indent="-285750">
              <a:buClr>
                <a:srgbClr val="434343"/>
              </a:buClr>
              <a:buFont typeface="Arial" charset="0"/>
              <a:buChar char="•"/>
            </a:pPr>
            <a:r>
              <a:rPr lang="en" dirty="0">
                <a:solidFill>
                  <a:srgbClr val="434343"/>
                </a:solidFill>
              </a:rPr>
              <a:t>Requires adjustment with respect to PNG decay</a:t>
            </a:r>
            <a:r>
              <a:rPr lang="en" dirty="0" smtClean="0">
                <a:solidFill>
                  <a:srgbClr val="434343"/>
                </a:solidFill>
              </a:rPr>
              <a:t>.</a:t>
            </a:r>
            <a:endParaRPr lang="en" dirty="0"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l="3128" r="6153"/>
          <a:stretch/>
        </p:blipFill>
        <p:spPr>
          <a:xfrm>
            <a:off x="3630440" y="2562132"/>
            <a:ext cx="5513559" cy="258136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311700" y="3894088"/>
            <a:ext cx="2579700" cy="64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43434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00" y="2562132"/>
            <a:ext cx="32372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285750">
              <a:buClr>
                <a:srgbClr val="434343"/>
              </a:buClr>
              <a:buFont typeface="Arial" charset="0"/>
              <a:buChar char="•"/>
            </a:pPr>
            <a:r>
              <a:rPr lang="en" sz="1800" dirty="0">
                <a:solidFill>
                  <a:srgbClr val="434343"/>
                </a:solidFill>
              </a:rPr>
              <a:t>Neutrons from the PNG arriving at the detector after backscattering off local </a:t>
            </a:r>
            <a:r>
              <a:rPr lang="en" sz="1800" dirty="0" smtClean="0">
                <a:solidFill>
                  <a:srgbClr val="434343"/>
                </a:solidFill>
              </a:rPr>
              <a:t>environment</a:t>
            </a:r>
            <a:r>
              <a:rPr lang="en-US" sz="1800" dirty="0" smtClean="0">
                <a:solidFill>
                  <a:srgbClr val="434343"/>
                </a:solidFill>
              </a:rPr>
              <a:t>.</a:t>
            </a:r>
          </a:p>
          <a:p>
            <a:pPr marL="514350" lvl="0" indent="-285750">
              <a:buClr>
                <a:srgbClr val="434343"/>
              </a:buClr>
              <a:buFont typeface="Arial" charset="0"/>
              <a:buChar char="•"/>
            </a:pPr>
            <a:endParaRPr lang="en" sz="1800" dirty="0" smtClean="0">
              <a:solidFill>
                <a:srgbClr val="434343"/>
              </a:solidFill>
            </a:endParaRPr>
          </a:p>
          <a:p>
            <a:pPr marL="971550" lvl="1" indent="-285750">
              <a:buClr>
                <a:srgbClr val="434343"/>
              </a:buClr>
              <a:buFont typeface="Arial" charset="0"/>
              <a:buChar char="•"/>
            </a:pPr>
            <a:r>
              <a:rPr lang="en-US" sz="1800" dirty="0" smtClean="0">
                <a:solidFill>
                  <a:srgbClr val="434343"/>
                </a:solidFill>
              </a:rPr>
              <a:t>R</a:t>
            </a:r>
            <a:r>
              <a:rPr lang="en" sz="1800" dirty="0" smtClean="0">
                <a:solidFill>
                  <a:srgbClr val="434343"/>
                </a:solidFill>
              </a:rPr>
              <a:t>over structure</a:t>
            </a:r>
          </a:p>
          <a:p>
            <a:pPr marL="971550" lvl="1" indent="-285750">
              <a:buClr>
                <a:srgbClr val="434343"/>
              </a:buClr>
              <a:buFont typeface="Arial" charset="0"/>
              <a:buChar char="•"/>
            </a:pPr>
            <a:r>
              <a:rPr lang="en" sz="1800" dirty="0" smtClean="0">
                <a:solidFill>
                  <a:srgbClr val="434343"/>
                </a:solidFill>
              </a:rPr>
              <a:t>Soil </a:t>
            </a:r>
            <a:r>
              <a:rPr lang="en" sz="1800" dirty="0">
                <a:solidFill>
                  <a:srgbClr val="434343"/>
                </a:solidFill>
              </a:rPr>
              <a:t>target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381">
            <a:alpha val="70380"/>
          </a:srgbClr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MCNPX Monte Carlo Simulations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875" y="1412340"/>
            <a:ext cx="2866686" cy="37311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1700" y="1017725"/>
            <a:ext cx="6415025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Monte </a:t>
            </a:r>
            <a:r>
              <a:rPr lang="en-US" sz="1800" dirty="0">
                <a:solidFill>
                  <a:schemeClr val="bg2"/>
                </a:solidFill>
                <a:latin typeface="Arial" charset="0"/>
              </a:rPr>
              <a:t>Carlo sampling to determine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statistical convergence</a:t>
            </a:r>
            <a:r>
              <a:rPr lang="en-US" sz="1800" dirty="0">
                <a:solidFill>
                  <a:schemeClr val="bg2"/>
                </a:solidFill>
                <a:latin typeface="Arial" charset="0"/>
              </a:rPr>
              <a:t>.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10</a:t>
            </a:r>
            <a:r>
              <a:rPr lang="en-US" sz="1800" baseline="30000" dirty="0">
                <a:solidFill>
                  <a:schemeClr val="bg2"/>
                </a:solidFill>
                <a:latin typeface="Arial" charset="0"/>
              </a:rPr>
              <a:t>6</a:t>
            </a:r>
            <a:r>
              <a:rPr lang="en-US" sz="1800" dirty="0">
                <a:solidFill>
                  <a:schemeClr val="bg2"/>
                </a:solidFill>
                <a:latin typeface="Arial" charset="0"/>
              </a:rPr>
              <a:t> simulations for neutron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convergence</a:t>
            </a:r>
          </a:p>
          <a:p>
            <a:pPr marL="742950" lvl="1" indent="-285750" fontAlgn="base">
              <a:buFont typeface="Arial" charset="0"/>
              <a:buChar char="•"/>
            </a:pPr>
            <a:endParaRPr lang="en-US" sz="1800" dirty="0">
              <a:solidFill>
                <a:schemeClr val="bg2"/>
              </a:solidFill>
              <a:latin typeface="Arial" charset="0"/>
            </a:endParaRPr>
          </a:p>
          <a:p>
            <a:pPr fontAlgn="base">
              <a:buFont typeface="Arial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  Inputs </a:t>
            </a:r>
            <a:r>
              <a:rPr lang="en-US" sz="1800" dirty="0">
                <a:solidFill>
                  <a:schemeClr val="bg2"/>
                </a:solidFill>
                <a:latin typeface="Arial" charset="0"/>
              </a:rPr>
              <a:t>attempt to match Martian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conditions</a:t>
            </a:r>
            <a:endParaRPr lang="en-US" sz="1800" dirty="0">
              <a:solidFill>
                <a:schemeClr val="bg2"/>
              </a:solidFill>
              <a:latin typeface="Arial" charset="0"/>
            </a:endParaRP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Vary similarity between theoretical subsurface material layer layers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Vary depth of each layer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Vary composition of each layer</a:t>
            </a:r>
          </a:p>
          <a:p>
            <a:pPr marL="1143000" lvl="2" indent="-228600" fontAlgn="base">
              <a:buFont typeface="Arial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APXS data</a:t>
            </a:r>
          </a:p>
          <a:p>
            <a:pPr marL="1143000" lvl="2" indent="-228600" fontAlgn="base">
              <a:spcAft>
                <a:spcPts val="16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Drill site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data</a:t>
            </a:r>
            <a:endParaRPr lang="en-US" sz="1800" dirty="0">
              <a:solidFill>
                <a:schemeClr val="bg2"/>
              </a:solidFill>
              <a:latin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solidFill>
                  <a:schemeClr val="bg2"/>
                </a:solidFill>
              </a:rPr>
              <a:t>Develop </a:t>
            </a:r>
            <a:r>
              <a:rPr lang="en-US" sz="1800" dirty="0">
                <a:solidFill>
                  <a:schemeClr val="bg2"/>
                </a:solidFill>
              </a:rPr>
              <a:t>modeling grids for running bulk simulations, testing varied permutations of potential inputs</a:t>
            </a:r>
          </a:p>
          <a:p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381">
            <a:alpha val="70380"/>
          </a:srgb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Characterising PNG Decay Impact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57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Impacts statistical correlation to simulation data</a:t>
            </a:r>
            <a:r>
              <a:rPr lang="en" dirty="0" smtClean="0"/>
              <a:t>.</a:t>
            </a:r>
            <a:endParaRPr sz="600" dirty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Important for future experiment decisions.</a:t>
            </a:r>
          </a:p>
          <a:p>
            <a:pPr marL="971550" lvl="1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Locations</a:t>
            </a:r>
          </a:p>
          <a:p>
            <a:pPr marL="971550" lvl="1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Experiment </a:t>
            </a:r>
            <a:r>
              <a:rPr lang="en" dirty="0" smtClean="0"/>
              <a:t>duration</a:t>
            </a:r>
            <a:endParaRPr sz="600" dirty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Provides insight into remaining instrument life.</a:t>
            </a:r>
          </a:p>
          <a:p>
            <a:pPr marL="971550" lvl="1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Non-linear decay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9600" y="1152475"/>
            <a:ext cx="51744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381">
            <a:alpha val="70380"/>
          </a:srgbClr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Correlation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55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Two sample 𝝌</a:t>
            </a:r>
            <a:r>
              <a:rPr lang="en" baseline="30000" dirty="0"/>
              <a:t>2</a:t>
            </a:r>
            <a:r>
              <a:rPr lang="en" dirty="0"/>
              <a:t> statistical correlation.</a:t>
            </a:r>
          </a:p>
          <a:p>
            <a:pPr marL="971550" lvl="1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Adjust DAN data for PNG decay</a:t>
            </a:r>
          </a:p>
          <a:p>
            <a:pPr marL="971550" lvl="1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Adjust Monte Carlo simulation for </a:t>
            </a:r>
            <a:r>
              <a:rPr lang="en" dirty="0" smtClean="0"/>
              <a:t>geochemistry</a:t>
            </a:r>
            <a:endParaRPr sz="600" dirty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Determine goodness of fit between a single DAN data set and all simulations in the modeling grid</a:t>
            </a:r>
            <a:r>
              <a:rPr lang="en" dirty="0" smtClean="0"/>
              <a:t>.</a:t>
            </a:r>
            <a:endParaRPr sz="600" dirty="0"/>
          </a:p>
          <a:p>
            <a:pPr marL="514350" lvl="0" indent="-2857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Utilize multiple DAN experiment locations to reduce free variables and accurately correlate cause and effect relationships.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325" y="1017725"/>
            <a:ext cx="3876675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381">
            <a:alpha val="70380"/>
          </a:srgbClr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Analysis Pipeline Development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Develop automated processes for correlating DAN experiments with APXS  drill site information.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Develop automated processes for parsing Planetary Data System (PDS) data and generating usable DAN experiment data.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Develop statistical tests for correlating DAN data with Monte Carlo simulation results.</a:t>
            </a:r>
          </a:p>
          <a:p>
            <a:pPr marL="514350" lvl="0" indent="-28575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Develop analysis tools for visualizing and representing DAN data for individual experiments and cumulative statistics over mission lifetime. 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r="42703" b="84444"/>
          <a:stretch/>
        </p:blipFill>
        <p:spPr>
          <a:xfrm>
            <a:off x="-298765" y="3947311"/>
            <a:ext cx="9552322" cy="1400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381">
            <a:alpha val="70380"/>
          </a:srgbClr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0090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Rover structure backscatter has a notable impact on neutron detector curves.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PNG decay is significantly contributing to experimental results and must be considered on a measurement-by-measurement basis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en" dirty="0"/>
              <a:t>Detector decay may be occurring, unevenly, contributing to additional statistical uncertainty.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743" y="3183515"/>
            <a:ext cx="8014310" cy="1959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03900" y="17271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Questions?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376</Words>
  <Application>Microsoft Macintosh PowerPoint</Application>
  <PresentationFormat>On-screen Show (16:9)</PresentationFormat>
  <Paragraphs>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simple-light-2</vt:lpstr>
      <vt:lpstr>Understanding Martian Subsurface Geochemistry using the Dynamic Albedo of Neutrons Instrument on the Mars Science Laboratory Curiosity Rover</vt:lpstr>
      <vt:lpstr>Dynamic Albedo of Neutrons (DAN) Instrument</vt:lpstr>
      <vt:lpstr>Experimental Results</vt:lpstr>
      <vt:lpstr>MCNPX Monte Carlo Simulations</vt:lpstr>
      <vt:lpstr>Characterising PNG Decay Impact</vt:lpstr>
      <vt:lpstr>Data Correlation</vt:lpstr>
      <vt:lpstr>Analysis Pipeline Development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Martian Subsurface Geochemistry using the Dynamic Albedo of Neutrons Instrument on the Mars Science Laboratory Curiosity Rover</dc:title>
  <cp:lastModifiedBy>Jack Lightholder</cp:lastModifiedBy>
  <cp:revision>4</cp:revision>
  <dcterms:modified xsi:type="dcterms:W3CDTF">2016-04-06T14:25:00Z</dcterms:modified>
</cp:coreProperties>
</file>